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9"/>
  </p:notesMasterIdLst>
  <p:handoutMasterIdLst>
    <p:handoutMasterId r:id="rId30"/>
  </p:handoutMasterIdLst>
  <p:sldIdLst>
    <p:sldId id="305" r:id="rId3"/>
    <p:sldId id="314" r:id="rId4"/>
    <p:sldId id="258" r:id="rId5"/>
    <p:sldId id="327" r:id="rId6"/>
    <p:sldId id="328" r:id="rId7"/>
    <p:sldId id="329" r:id="rId8"/>
    <p:sldId id="330" r:id="rId9"/>
    <p:sldId id="260" r:id="rId10"/>
    <p:sldId id="259" r:id="rId11"/>
    <p:sldId id="331" r:id="rId12"/>
    <p:sldId id="332" r:id="rId13"/>
    <p:sldId id="319" r:id="rId14"/>
    <p:sldId id="322" r:id="rId15"/>
    <p:sldId id="275" r:id="rId16"/>
    <p:sldId id="333" r:id="rId17"/>
    <p:sldId id="276" r:id="rId18"/>
    <p:sldId id="334" r:id="rId19"/>
    <p:sldId id="268" r:id="rId20"/>
    <p:sldId id="279" r:id="rId21"/>
    <p:sldId id="335" r:id="rId22"/>
    <p:sldId id="281" r:id="rId23"/>
    <p:sldId id="336" r:id="rId24"/>
    <p:sldId id="269" r:id="rId25"/>
    <p:sldId id="271" r:id="rId26"/>
    <p:sldId id="272" r:id="rId27"/>
    <p:sldId id="262" r:id="rId2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panose="020B0503030403020204" pitchFamily="34" charset="77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A78F"/>
    <a:srgbClr val="42D1BC"/>
    <a:srgbClr val="FFFFFF"/>
    <a:srgbClr val="DFDF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5"/>
    <p:restoredTop sz="95574"/>
  </p:normalViewPr>
  <p:slideViewPr>
    <p:cSldViewPr snapToGrid="0" snapToObjects="1">
      <p:cViewPr varScale="1">
        <p:scale>
          <a:sx n="140" d="100"/>
          <a:sy n="140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37E88-7C0A-DC43-9FEB-0D4C6FA66F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167FBD-ECAE-4E42-8410-BA4FF2EBC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8FBFC37-9606-0D41-944B-F1B1CEDA28B7}" type="datetimeFigureOut">
              <a:rPr lang="en-US" altLang="en-US"/>
              <a:pPr/>
              <a:t>7/14/21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55478-236C-254F-A117-171266732F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FCEE5-F922-5144-95B5-AD7C2527A8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E9FE6C5-B230-C443-AF1A-2A29E332D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D77F62-35CE-8846-AC44-736D96D8C1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9AAA4-C3E8-FD43-B51E-F0F9FA89F1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A50F913-7586-E441-B78F-852A207D8F3A}" type="datetimeFigureOut">
              <a:rPr lang="en-US" altLang="en-US"/>
              <a:pPr/>
              <a:t>7/14/21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7557948-1161-8048-B549-A12D4F50C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3C31EE-CDB2-D642-AA1B-0BA1CC268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5B67-9D9B-6B4F-B3B8-14AFDA7D4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3B777-611F-7C4B-BDF0-54138CBD9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BF5EB6D-02DE-6F49-BFC3-C40136E712F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b8027cfa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b8027cfa5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725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8027cfa5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8027cfa5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8027cfa5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b8027cfa5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0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8027cfa5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8027cfa5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b8027cfa5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b8027cfa5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5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b8027cfa5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b8027cfa5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b8027cfa5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b8027cfa5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b8027cfa5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b8027cfa5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190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b8027cfa5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b8027cfa5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20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7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b8027cfa5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b8027cfa5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8027cfa5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8027cfa5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b8027cfa5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b8027cfa5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b8027cfa5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b8027cfa5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98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0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098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8027cf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8027cf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11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b8027cfa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b8027cfa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7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8027cf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8027cf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7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B497D7-384C-3C41-93AD-76D550FFE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EA4729DC-D7C2-244C-AEB1-524730CF0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19601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>
            <a:extLst>
              <a:ext uri="{FF2B5EF4-FFF2-40B4-BE49-F238E27FC236}">
                <a16:creationId xmlns:a16="http://schemas.microsoft.com/office/drawing/2014/main" id="{CE3B7DC9-FCAA-6241-A150-DED636A1D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04748-A13A-C04E-B651-45CB09C6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D36E37DF-7319-B944-9CC6-B2194038F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3608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683743-B0D9-2A44-ACE4-9627C184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00B7A8EE-27F5-FB4A-A38F-78C28303A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86983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07152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867628B-CF36-6845-8D3E-E76BA3ED3DA3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63DC945C-3C60-C249-B175-EFBAD67F98AC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5498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650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191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014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ECD151-0032-174C-B907-43AD0E632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2F4DBDEB-10D9-BB48-9D15-8757279C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582285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3587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77210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C44BD38-7E08-7F40-AEEF-04CC6C573C37}"/>
              </a:ext>
            </a:extLst>
          </p:cNvPr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B0503030403020204" pitchFamily="34" charset="77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159F129D-3FF9-F748-BFEE-4CE6BDD275E7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281484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571128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2572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45223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8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05E95F74-F486-DA45-A999-42C4F0981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2C306-B16A-A745-9C24-457715543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EFEC599-23AB-134F-A019-5C28659A2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60F5C86D-2AA2-DE42-938F-3199793AE70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AD9DF7-EFC2-9C4C-9950-1E71401698BA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7A6403AE-78D0-5C4E-8C6E-1BB9163CAC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100" r:id="rId9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>
            <a:extLst>
              <a:ext uri="{FF2B5EF4-FFF2-40B4-BE49-F238E27FC236}">
                <a16:creationId xmlns:a16="http://schemas.microsoft.com/office/drawing/2014/main" id="{842C6E7B-D99C-B146-8E5E-48D7378F48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01F6D-E0A0-434A-AD4C-3F08C041A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3B1F0B7-C074-904D-BEE7-A0D1DDD64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2E4CC2F-E5C3-C34A-8907-C29570DBFAC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8C66A9-608A-0C41-AD4E-36AF1FA1BB83}"/>
              </a:ext>
            </a:extLst>
          </p:cNvPr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>
            <a:extLst>
              <a:ext uri="{FF2B5EF4-FFF2-40B4-BE49-F238E27FC236}">
                <a16:creationId xmlns:a16="http://schemas.microsoft.com/office/drawing/2014/main" id="{D11AE02B-48B8-644D-BC91-66BA0327A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alifornia is in a new drought, with the last two years ranking as the driest two-year period since 1976-77. Lake Oroville, shown here on April 27, 2021 in Oroville, California, is just 40% full, and other major reservoirs across the state are below normal. (Photo by Justin Sullivan/Getty Images)">
            <a:extLst>
              <a:ext uri="{FF2B5EF4-FFF2-40B4-BE49-F238E27FC236}">
                <a16:creationId xmlns:a16="http://schemas.microsoft.com/office/drawing/2014/main" id="{588F4B05-D20C-3848-8C83-238EE29F6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9" b="13763"/>
          <a:stretch/>
        </p:blipFill>
        <p:spPr bwMode="auto">
          <a:xfrm>
            <a:off x="-82296" y="-33676"/>
            <a:ext cx="9308592" cy="48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3" name="Title 1">
            <a:extLst>
              <a:ext uri="{FF2B5EF4-FFF2-40B4-BE49-F238E27FC236}">
                <a16:creationId xmlns:a16="http://schemas.microsoft.com/office/drawing/2014/main" id="{0BA25DA2-F864-6F4B-891D-D9500543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62" y="820166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Impact of Droughts on the Human Right to Water in California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7C9F6D-D817-5D48-8E65-5CB993D79EC7}"/>
              </a:ext>
            </a:extLst>
          </p:cNvPr>
          <p:cNvGrpSpPr/>
          <p:nvPr/>
        </p:nvGrpSpPr>
        <p:grpSpPr>
          <a:xfrm>
            <a:off x="6638544" y="3184270"/>
            <a:ext cx="2423160" cy="1069848"/>
            <a:chOff x="5001768" y="1627632"/>
            <a:chExt cx="2423160" cy="1069848"/>
          </a:xfrm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4DF5EF-6687-F54F-A385-BD6E94A39EE8}"/>
                </a:ext>
              </a:extLst>
            </p:cNvPr>
            <p:cNvSpPr/>
            <p:nvPr/>
          </p:nvSpPr>
          <p:spPr>
            <a:xfrm>
              <a:off x="5001768" y="1627632"/>
              <a:ext cx="2423160" cy="1069848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C5B75802-B1A0-7040-BAFD-57E1CA68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3591" y="1739763"/>
              <a:ext cx="2211609" cy="83198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556E2554-2B5B-F945-99D6-A1297331DE2E}"/>
              </a:ext>
            </a:extLst>
          </p:cNvPr>
          <p:cNvSpPr txBox="1">
            <a:spLocks/>
          </p:cNvSpPr>
          <p:nvPr/>
        </p:nvSpPr>
        <p:spPr bwMode="auto">
          <a:xfrm>
            <a:off x="6189662" y="1346581"/>
            <a:ext cx="2954338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Ben </a:t>
            </a:r>
            <a:r>
              <a:rPr lang="en-US" alt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Rachunok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PhD</a:t>
            </a:r>
          </a:p>
          <a:p>
            <a:r>
              <a:rPr lang="en-US" altLang="en-US" sz="1400" b="0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rachunok@stanford.edu</a:t>
            </a:r>
            <a:endParaRPr lang="en-US" altLang="en-US" sz="1400" b="0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539300" y="2571750"/>
            <a:ext cx="4087500" cy="172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12950" y="2926350"/>
            <a:ext cx="39402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Building new infrastructure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Buying water on the spot-market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Transfer water from other utilities/wholesalers 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700187" y="2571750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Supply Side Examples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8735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744800" y="2580894"/>
            <a:ext cx="4087500" cy="17208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539300" y="2571750"/>
            <a:ext cx="4087500" cy="1720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612950" y="2926350"/>
            <a:ext cx="3940200" cy="14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Building new infrastructure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Buying water on the spot-market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Transfer water from other utilities/wholesalers 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934375" y="2966970"/>
            <a:ext cx="33189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indent="-334327">
              <a:buSzPct val="100000"/>
            </a:pPr>
            <a:r>
              <a:rPr lang="en" dirty="0">
                <a:solidFill>
                  <a:schemeClr val="dk1"/>
                </a:solidFill>
              </a:rPr>
              <a:t>Residential water conservation </a:t>
            </a:r>
            <a:endParaRPr dirty="0">
              <a:solidFill>
                <a:schemeClr val="dk1"/>
              </a:solidFill>
            </a:endParaRPr>
          </a:p>
          <a:p>
            <a:pPr indent="-334327">
              <a:buSzPct val="100000"/>
            </a:pPr>
            <a:r>
              <a:rPr lang="en" dirty="0">
                <a:solidFill>
                  <a:schemeClr val="dk1"/>
                </a:solidFill>
              </a:rPr>
              <a:t>Turf replacement</a:t>
            </a:r>
            <a:endParaRPr dirty="0">
              <a:solidFill>
                <a:schemeClr val="dk1"/>
              </a:solidFill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>
                <a:solidFill>
                  <a:schemeClr val="dk1"/>
                </a:solidFill>
              </a:rPr>
              <a:t>Progressive rate structures</a:t>
            </a:r>
            <a:r>
              <a:rPr lang="en" dirty="0"/>
              <a:t> 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700187" y="2571750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Supply Side Examples </a:t>
            </a:r>
            <a:endParaRPr b="1" dirty="0"/>
          </a:p>
        </p:txBody>
      </p:sp>
      <p:sp>
        <p:nvSpPr>
          <p:cNvPr id="80" name="Google Shape;80;p16"/>
          <p:cNvSpPr txBox="1"/>
          <p:nvPr/>
        </p:nvSpPr>
        <p:spPr>
          <a:xfrm>
            <a:off x="4934375" y="2549254"/>
            <a:ext cx="35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Demand Side Examples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2833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Our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06A77-050A-5F43-B019-C668ED2C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43" y="847725"/>
            <a:ext cx="5690333" cy="3669411"/>
          </a:xfrm>
          <a:prstGeom prst="rect">
            <a:avLst/>
          </a:prstGeom>
        </p:spPr>
      </p:pic>
      <p:sp>
        <p:nvSpPr>
          <p:cNvPr id="12" name="Working to develop metrics of water affordability &amp; access which reflect community needs">
            <a:extLst>
              <a:ext uri="{FF2B5EF4-FFF2-40B4-BE49-F238E27FC236}">
                <a16:creationId xmlns:a16="http://schemas.microsoft.com/office/drawing/2014/main" id="{7300E32D-6EC6-414E-9748-3FC750E6940E}"/>
              </a:ext>
            </a:extLst>
          </p:cNvPr>
          <p:cNvSpPr txBox="1"/>
          <p:nvPr/>
        </p:nvSpPr>
        <p:spPr>
          <a:xfrm>
            <a:off x="6560708" y="1434533"/>
            <a:ext cx="1791211" cy="743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b="0"/>
            </a:pP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Developing m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etrics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 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</a:t>
            </a:r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</a:t>
            </a:r>
            <a:r>
              <a:rPr lang="en-US"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5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Affordability:">
            <a:extLst>
              <a:ext uri="{FF2B5EF4-FFF2-40B4-BE49-F238E27FC236}">
                <a16:creationId xmlns:a16="http://schemas.microsoft.com/office/drawing/2014/main" id="{9EA50886-3AAF-484D-9056-161BD5A41026}"/>
              </a:ext>
            </a:extLst>
          </p:cNvPr>
          <p:cNvSpPr txBox="1"/>
          <p:nvPr/>
        </p:nvSpPr>
        <p:spPr>
          <a:xfrm>
            <a:off x="6560708" y="2508952"/>
            <a:ext cx="1297214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Affordability: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/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Helvetica Neue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Water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Bill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Monthly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Household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3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Income</m:t>
                          </m:r>
                        </m:den>
                      </m:f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≤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0.02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4" name="Equation">
                <a:extLst>
                  <a:ext uri="{FF2B5EF4-FFF2-40B4-BE49-F238E27FC236}">
                    <a16:creationId xmlns:a16="http://schemas.microsoft.com/office/drawing/2014/main" id="{C1ECB28C-8BA5-AE49-8D12-F9242B433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39" y="2832118"/>
                <a:ext cx="2535566" cy="414281"/>
              </a:xfrm>
              <a:prstGeom prst="rect">
                <a:avLst/>
              </a:prstGeom>
              <a:blipFill>
                <a:blip r:embed="rId3"/>
                <a:stretch>
                  <a:fillRect l="-1493" t="-9091" r="-995" b="-212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/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457200" latinLnBrk="1" hangingPunct="0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Monthly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Water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Use</m:t>
                      </m:r>
                      <m: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Helvetica Neue"/>
                        </a:rPr>
                        <m:t>≥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6 </m:t>
                      </m:r>
                      <m:r>
                        <m:rPr>
                          <m:nor/>
                        </m:rPr>
                        <a:rPr sz="13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ccf</m:t>
                      </m:r>
                    </m:oMath>
                  </m:oMathPara>
                </a14:m>
                <a:endParaRPr sz="13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6246E058-3500-B041-8CF9-67F7CCA7C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74" y="3988951"/>
                <a:ext cx="1948867" cy="200055"/>
              </a:xfrm>
              <a:prstGeom prst="rect">
                <a:avLst/>
              </a:prstGeom>
              <a:blipFill>
                <a:blip r:embed="rId4"/>
                <a:stretch>
                  <a:fillRect l="-2581" r="-1290" b="-4117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ccess:">
            <a:extLst>
              <a:ext uri="{FF2B5EF4-FFF2-40B4-BE49-F238E27FC236}">
                <a16:creationId xmlns:a16="http://schemas.microsoft.com/office/drawing/2014/main" id="{DD34B500-E945-5D4F-8A2E-98037107A873}"/>
              </a:ext>
            </a:extLst>
          </p:cNvPr>
          <p:cNvSpPr txBox="1"/>
          <p:nvPr/>
        </p:nvSpPr>
        <p:spPr>
          <a:xfrm>
            <a:off x="6590139" y="3665785"/>
            <a:ext cx="729367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defRPr b="0"/>
            </a:lvl1pPr>
          </a:lstStyle>
          <a:p>
            <a:pPr defTabSz="412750" hangingPunct="0"/>
            <a:r>
              <a:rPr sz="15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Access:</a:t>
            </a:r>
          </a:p>
        </p:txBody>
      </p:sp>
    </p:spTree>
    <p:extLst>
      <p:ext uri="{BB962C8B-B14F-4D97-AF65-F5344CB8AC3E}">
        <p14:creationId xmlns:p14="http://schemas.microsoft.com/office/powerpoint/2010/main" val="3639018392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459150" y="3599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Balance For</a:t>
            </a:r>
            <a:endParaRPr dirty="0"/>
          </a:p>
        </p:txBody>
      </p:sp>
      <p:sp>
        <p:nvSpPr>
          <p:cNvPr id="352" name="Google Shape;352;p46"/>
          <p:cNvSpPr txBox="1"/>
          <p:nvPr/>
        </p:nvSpPr>
        <p:spPr>
          <a:xfrm>
            <a:off x="459650" y="1759550"/>
            <a:ext cx="81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6"/>
          <p:cNvSpPr txBox="1"/>
          <p:nvPr/>
        </p:nvSpPr>
        <p:spPr>
          <a:xfrm>
            <a:off x="989275" y="2415225"/>
            <a:ext cx="51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46" descr="S_{t+1} = S_{t} + I^{\text{NC}}_t + I^{\text{SL}}_t + I^{\text{GW}}_t+ I^{\text{R}} - D_t - E_t - C_t -W_t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13" y="1292338"/>
            <a:ext cx="8163275" cy="40693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459150" y="3822864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Volume of water stored at t+1</a:t>
            </a:r>
            <a:endParaRPr dirty="0"/>
          </a:p>
        </p:txBody>
      </p:sp>
      <p:sp>
        <p:nvSpPr>
          <p:cNvPr id="356" name="Google Shape;356;p46"/>
          <p:cNvSpPr txBox="1"/>
          <p:nvPr/>
        </p:nvSpPr>
        <p:spPr>
          <a:xfrm>
            <a:off x="989275" y="2722125"/>
            <a:ext cx="160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water stored at t</a:t>
            </a:r>
            <a:endParaRPr/>
          </a:p>
        </p:txBody>
      </p:sp>
      <p:sp>
        <p:nvSpPr>
          <p:cNvPr id="357" name="Google Shape;357;p46"/>
          <p:cNvSpPr txBox="1"/>
          <p:nvPr/>
        </p:nvSpPr>
        <p:spPr>
          <a:xfrm>
            <a:off x="2259700" y="2220025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Water Sources</a:t>
            </a:r>
            <a:endParaRPr/>
          </a:p>
        </p:txBody>
      </p:sp>
      <p:sp>
        <p:nvSpPr>
          <p:cNvPr id="358" name="Google Shape;358;p46"/>
          <p:cNvSpPr txBox="1"/>
          <p:nvPr/>
        </p:nvSpPr>
        <p:spPr>
          <a:xfrm>
            <a:off x="3572475" y="2465100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Groundwater</a:t>
            </a:r>
            <a:endParaRPr/>
          </a:p>
        </p:txBody>
      </p:sp>
      <p:sp>
        <p:nvSpPr>
          <p:cNvPr id="359" name="Google Shape;359;p46"/>
          <p:cNvSpPr txBox="1"/>
          <p:nvPr/>
        </p:nvSpPr>
        <p:spPr>
          <a:xfrm>
            <a:off x="4287549" y="306285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Natural inflow to reservoir </a:t>
            </a:r>
            <a:endParaRPr dirty="0"/>
          </a:p>
        </p:txBody>
      </p:sp>
      <p:sp>
        <p:nvSpPr>
          <p:cNvPr id="360" name="Google Shape;360;p46"/>
          <p:cNvSpPr txBox="1"/>
          <p:nvPr/>
        </p:nvSpPr>
        <p:spPr>
          <a:xfrm>
            <a:off x="5430562" y="2865300"/>
            <a:ext cx="147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Demand (adjusted)</a:t>
            </a:r>
            <a:endParaRPr dirty="0"/>
          </a:p>
        </p:txBody>
      </p:sp>
      <p:sp>
        <p:nvSpPr>
          <p:cNvPr id="361" name="Google Shape;361;p46"/>
          <p:cNvSpPr txBox="1"/>
          <p:nvPr/>
        </p:nvSpPr>
        <p:spPr>
          <a:xfrm>
            <a:off x="6416524" y="1956150"/>
            <a:ext cx="1365599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 Reservoir Evaporation</a:t>
            </a:r>
            <a:endParaRPr dirty="0"/>
          </a:p>
        </p:txBody>
      </p:sp>
      <p:sp>
        <p:nvSpPr>
          <p:cNvPr id="362" name="Google Shape;362;p46"/>
          <p:cNvSpPr txBox="1"/>
          <p:nvPr/>
        </p:nvSpPr>
        <p:spPr>
          <a:xfrm>
            <a:off x="7004615" y="2904415"/>
            <a:ext cx="164853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Environmental outflow </a:t>
            </a:r>
            <a:endParaRPr dirty="0"/>
          </a:p>
        </p:txBody>
      </p:sp>
      <p:sp>
        <p:nvSpPr>
          <p:cNvPr id="363" name="Google Shape;363;p46"/>
          <p:cNvSpPr txBox="1"/>
          <p:nvPr/>
        </p:nvSpPr>
        <p:spPr>
          <a:xfrm>
            <a:off x="7828200" y="2030600"/>
            <a:ext cx="131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Spillage (if necessary)</a:t>
            </a:r>
            <a:endParaRPr/>
          </a:p>
        </p:txBody>
      </p:sp>
      <p:cxnSp>
        <p:nvCxnSpPr>
          <p:cNvPr id="364" name="Google Shape;364;p46"/>
          <p:cNvCxnSpPr>
            <a:cxnSpLocks/>
          </p:cNvCxnSpPr>
          <p:nvPr/>
        </p:nvCxnSpPr>
        <p:spPr>
          <a:xfrm flipV="1">
            <a:off x="1601700" y="1774400"/>
            <a:ext cx="187974" cy="8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46"/>
          <p:cNvCxnSpPr/>
          <p:nvPr/>
        </p:nvCxnSpPr>
        <p:spPr>
          <a:xfrm rot="10800000" flipH="1">
            <a:off x="4188475" y="1774400"/>
            <a:ext cx="12600" cy="75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46"/>
          <p:cNvCxnSpPr>
            <a:cxnSpLocks/>
            <a:stCxn id="360" idx="0"/>
          </p:cNvCxnSpPr>
          <p:nvPr/>
        </p:nvCxnSpPr>
        <p:spPr>
          <a:xfrm flipV="1">
            <a:off x="6167362" y="1794438"/>
            <a:ext cx="6413" cy="10708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6"/>
          <p:cNvCxnSpPr>
            <a:cxnSpLocks/>
            <a:stCxn id="362" idx="0"/>
          </p:cNvCxnSpPr>
          <p:nvPr/>
        </p:nvCxnSpPr>
        <p:spPr>
          <a:xfrm flipH="1" flipV="1">
            <a:off x="7828200" y="1826250"/>
            <a:ext cx="680" cy="1078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46"/>
          <p:cNvCxnSpPr/>
          <p:nvPr/>
        </p:nvCxnSpPr>
        <p:spPr>
          <a:xfrm rot="10800000">
            <a:off x="8601650" y="17286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6"/>
          <p:cNvCxnSpPr/>
          <p:nvPr/>
        </p:nvCxnSpPr>
        <p:spPr>
          <a:xfrm rot="10800000">
            <a:off x="6956050" y="1699275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6"/>
          <p:cNvCxnSpPr>
            <a:cxnSpLocks/>
            <a:stCxn id="359" idx="0"/>
          </p:cNvCxnSpPr>
          <p:nvPr/>
        </p:nvCxnSpPr>
        <p:spPr>
          <a:xfrm flipV="1">
            <a:off x="5024349" y="1749164"/>
            <a:ext cx="324401" cy="13136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6"/>
          <p:cNvCxnSpPr/>
          <p:nvPr/>
        </p:nvCxnSpPr>
        <p:spPr>
          <a:xfrm rot="10800000">
            <a:off x="2688938" y="1826250"/>
            <a:ext cx="8700" cy="4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46"/>
          <p:cNvCxnSpPr/>
          <p:nvPr/>
        </p:nvCxnSpPr>
        <p:spPr>
          <a:xfrm rot="10800000" flipH="1">
            <a:off x="2762125" y="1828700"/>
            <a:ext cx="453900" cy="50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/>
          <p:cNvCxnSpPr>
            <a:cxnSpLocks/>
          </p:cNvCxnSpPr>
          <p:nvPr/>
        </p:nvCxnSpPr>
        <p:spPr>
          <a:xfrm flipV="1">
            <a:off x="827575" y="1728650"/>
            <a:ext cx="25024" cy="20942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849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471750" y="4349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Rates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71750" y="3320850"/>
            <a:ext cx="8702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6 CCF (considered bare minimum for a family of 3)		</a:t>
            </a:r>
            <a:r>
              <a:rPr lang="en" sz="2200" b="1" dirty="0">
                <a:solidFill>
                  <a:schemeClr val="dk1"/>
                </a:solidFill>
              </a:rPr>
              <a:t> $78.54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10 CCF (</a:t>
            </a:r>
            <a:r>
              <a:rPr lang="en" sz="2200" i="1" dirty="0">
                <a:solidFill>
                  <a:schemeClr val="dk1"/>
                </a:solidFill>
              </a:rPr>
              <a:t>Normal</a:t>
            </a:r>
            <a:r>
              <a:rPr lang="en" sz="2200" dirty="0">
                <a:solidFill>
                  <a:schemeClr val="dk1"/>
                </a:solidFill>
              </a:rPr>
              <a:t> by some sources for a median family)  </a:t>
            </a:r>
            <a:r>
              <a:rPr lang="en" sz="2200" b="1" dirty="0">
                <a:solidFill>
                  <a:schemeClr val="dk1"/>
                </a:solidFill>
              </a:rPr>
              <a:t>$134.70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71750" y="1053000"/>
            <a:ext cx="845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Residential Bill</a:t>
            </a:r>
            <a:r>
              <a:rPr lang="en" sz="2200" dirty="0">
                <a:solidFill>
                  <a:schemeClr val="dk1"/>
                </a:solidFill>
              </a:rPr>
              <a:t> = </a:t>
            </a:r>
            <a:r>
              <a:rPr lang="en" sz="2200" dirty="0">
                <a:solidFill>
                  <a:schemeClr val="dk1"/>
                </a:solidFill>
                <a:highlight>
                  <a:srgbClr val="FFFF00"/>
                </a:highlight>
              </a:rPr>
              <a:t>13.55 </a:t>
            </a:r>
            <a:r>
              <a:rPr lang="en" sz="2200" dirty="0">
                <a:solidFill>
                  <a:schemeClr val="dk1"/>
                </a:solidFill>
              </a:rPr>
              <a:t>+ </a:t>
            </a:r>
            <a:r>
              <a:rPr lang="en" sz="2200" dirty="0">
                <a:solidFill>
                  <a:schemeClr val="dk1"/>
                </a:solidFill>
                <a:highlight>
                  <a:srgbClr val="FF0000"/>
                </a:highlight>
              </a:rPr>
              <a:t>1(CCF) + 9.03(0-5CCF) + 10.86(6-7CCF) + 12.78(8-9CCF) + 15.74(CCF 10+ ) </a:t>
            </a:r>
            <a:endParaRPr sz="2200" dirty="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89100" y="2005613"/>
            <a:ext cx="451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Yellow: </a:t>
            </a:r>
            <a:r>
              <a:rPr lang="en" i="1" dirty="0"/>
              <a:t>Fixed Charge </a:t>
            </a:r>
            <a:r>
              <a:rPr lang="en" dirty="0"/>
              <a:t>or </a:t>
            </a:r>
            <a:r>
              <a:rPr lang="en" i="1" dirty="0"/>
              <a:t>Ready to Serve Charge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0000"/>
                </a:highlight>
              </a:rPr>
              <a:t>Red:</a:t>
            </a:r>
            <a:r>
              <a:rPr lang="en" dirty="0"/>
              <a:t> </a:t>
            </a:r>
            <a:r>
              <a:rPr lang="en" i="1" dirty="0"/>
              <a:t>Volumetric Charge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title"/>
          </p:nvPr>
        </p:nvSpPr>
        <p:spPr>
          <a:xfrm>
            <a:off x="471750" y="4349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Rates</a:t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71750" y="3320850"/>
            <a:ext cx="87021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6 CCF (considered bare minimum for a family of 3)		</a:t>
            </a:r>
            <a:r>
              <a:rPr lang="en" sz="2200" b="1" dirty="0">
                <a:solidFill>
                  <a:schemeClr val="dk1"/>
                </a:solidFill>
              </a:rPr>
              <a:t> $78.54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</a:rPr>
              <a:t>10 CCF (</a:t>
            </a:r>
            <a:r>
              <a:rPr lang="en" sz="2200" i="1" dirty="0">
                <a:solidFill>
                  <a:schemeClr val="dk1"/>
                </a:solidFill>
              </a:rPr>
              <a:t>Normal</a:t>
            </a:r>
            <a:r>
              <a:rPr lang="en" sz="2200" dirty="0">
                <a:solidFill>
                  <a:schemeClr val="dk1"/>
                </a:solidFill>
              </a:rPr>
              <a:t> by some sources for a median family)  </a:t>
            </a:r>
            <a:r>
              <a:rPr lang="en" sz="2200" b="1" dirty="0">
                <a:solidFill>
                  <a:schemeClr val="dk1"/>
                </a:solidFill>
              </a:rPr>
              <a:t>$134.70</a:t>
            </a:r>
            <a:endParaRPr sz="2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71750" y="1053000"/>
            <a:ext cx="8451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</a:rPr>
              <a:t>Residential Bill</a:t>
            </a:r>
            <a:r>
              <a:rPr lang="en" sz="2200" dirty="0">
                <a:solidFill>
                  <a:schemeClr val="dk1"/>
                </a:solidFill>
              </a:rPr>
              <a:t> = </a:t>
            </a:r>
            <a:r>
              <a:rPr lang="en" sz="2200" dirty="0">
                <a:solidFill>
                  <a:schemeClr val="dk1"/>
                </a:solidFill>
                <a:highlight>
                  <a:srgbClr val="FFFF00"/>
                </a:highlight>
              </a:rPr>
              <a:t>13.55 </a:t>
            </a:r>
            <a:r>
              <a:rPr lang="en" sz="2200" dirty="0">
                <a:solidFill>
                  <a:schemeClr val="dk1"/>
                </a:solidFill>
              </a:rPr>
              <a:t>+ </a:t>
            </a:r>
            <a:r>
              <a:rPr lang="en" sz="2200" dirty="0">
                <a:solidFill>
                  <a:schemeClr val="dk1"/>
                </a:solidFill>
                <a:highlight>
                  <a:srgbClr val="FF0000"/>
                </a:highlight>
              </a:rPr>
              <a:t>1(CCF) + 9.03(0-5CCF) + 10.86(6-7CCF) + 12.78(8-9CCF) + 15.74(CCF 10+ ) </a:t>
            </a:r>
            <a:endParaRPr sz="2200" dirty="0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589100" y="2005613"/>
            <a:ext cx="4518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Yellow: </a:t>
            </a:r>
            <a:r>
              <a:rPr lang="en" i="1" dirty="0"/>
              <a:t>Fixed Charge </a:t>
            </a:r>
            <a:r>
              <a:rPr lang="en" dirty="0"/>
              <a:t>or </a:t>
            </a:r>
            <a:r>
              <a:rPr lang="en" i="1" dirty="0"/>
              <a:t>Ready to Serve Charge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0000"/>
                </a:highlight>
              </a:rPr>
              <a:t>Red:</a:t>
            </a:r>
            <a:r>
              <a:rPr lang="en" dirty="0"/>
              <a:t> </a:t>
            </a:r>
            <a:r>
              <a:rPr lang="en" i="1" dirty="0"/>
              <a:t>Volumetric Charge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81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623400" y="2982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water rates change when conservation is enacted? </a:t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429442" y="1146437"/>
            <a:ext cx="56916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Conservation requirements </a:t>
            </a:r>
            <a:r>
              <a:rPr lang="en" sz="2000" b="1" dirty="0">
                <a:solidFill>
                  <a:schemeClr val="dk1"/>
                </a:solidFill>
              </a:rPr>
              <a:t>mean less water used</a:t>
            </a:r>
            <a:r>
              <a:rPr lang="en" sz="2000" dirty="0">
                <a:solidFill>
                  <a:schemeClr val="dk1"/>
                </a:solidFill>
              </a:rPr>
              <a:t>, </a:t>
            </a:r>
            <a:r>
              <a:rPr lang="en" sz="2000" b="1" dirty="0">
                <a:solidFill>
                  <a:schemeClr val="dk1"/>
                </a:solidFill>
              </a:rPr>
              <a:t>less revenue</a:t>
            </a:r>
            <a:r>
              <a:rPr lang="en" sz="2000" dirty="0">
                <a:solidFill>
                  <a:schemeClr val="dk1"/>
                </a:solidFill>
              </a:rPr>
              <a:t> for utilities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Revenue recovery accomplished through </a:t>
            </a:r>
            <a:r>
              <a:rPr lang="en" sz="2000" i="1" dirty="0">
                <a:solidFill>
                  <a:schemeClr val="dk1"/>
                </a:solidFill>
              </a:rPr>
              <a:t>drought surcharges</a:t>
            </a:r>
            <a:r>
              <a:rPr lang="en" sz="2000" dirty="0">
                <a:solidFill>
                  <a:schemeClr val="dk1"/>
                </a:solidFill>
              </a:rPr>
              <a:t> (right)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Flat rate increase to fixed charge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Over half of drought surcharges work this way (Feinstein 2018)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08" y="1590053"/>
            <a:ext cx="3536775" cy="17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5826470" y="3418217"/>
            <a:ext cx="3098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Surcharges for example utility in California</a:t>
            </a:r>
            <a:endParaRPr sz="12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623400" y="2982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water rates change when conservation is enacted? </a:t>
            </a:r>
            <a:endParaRPr dirty="0"/>
          </a:p>
        </p:txBody>
      </p:sp>
      <p:sp>
        <p:nvSpPr>
          <p:cNvPr id="230" name="Google Shape;230;p33"/>
          <p:cNvSpPr txBox="1"/>
          <p:nvPr/>
        </p:nvSpPr>
        <p:spPr>
          <a:xfrm>
            <a:off x="429442" y="1146437"/>
            <a:ext cx="5691600" cy="357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Conservation requirements </a:t>
            </a:r>
            <a:r>
              <a:rPr lang="en" sz="2000" b="1" dirty="0">
                <a:solidFill>
                  <a:schemeClr val="bg1">
                    <a:lumMod val="65000"/>
                  </a:schemeClr>
                </a:solidFill>
              </a:rPr>
              <a:t>mean less water used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" sz="2000" b="1" dirty="0">
                <a:solidFill>
                  <a:schemeClr val="bg1">
                    <a:lumMod val="65000"/>
                  </a:schemeClr>
                </a:solidFill>
              </a:rPr>
              <a:t>less revenue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 for utilities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Revenue recovery accomplished through </a:t>
            </a:r>
            <a:r>
              <a:rPr lang="en" sz="2000" i="1" dirty="0">
                <a:solidFill>
                  <a:schemeClr val="bg1">
                    <a:lumMod val="65000"/>
                  </a:schemeClr>
                </a:solidFill>
              </a:rPr>
              <a:t>drought surcharges</a:t>
            </a: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 (right)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Flat rate increase to fixed charge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bg1">
                    <a:lumMod val="65000"/>
                  </a:schemeClr>
                </a:solidFill>
              </a:rPr>
              <a:t>Over half of drought surcharges work this way (Feinstein 2018)</a:t>
            </a:r>
            <a:br>
              <a:rPr lang="en" sz="2000" dirty="0">
                <a:solidFill>
                  <a:schemeClr val="bg1">
                    <a:lumMod val="65000"/>
                  </a:schemeClr>
                </a:solidFill>
              </a:rPr>
            </a:br>
            <a:endParaRPr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308" y="1590053"/>
            <a:ext cx="3536775" cy="17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A398DE-18E9-9B4B-A2E3-FEB2ABBC998F}"/>
              </a:ext>
            </a:extLst>
          </p:cNvPr>
          <p:cNvSpPr/>
          <p:nvPr/>
        </p:nvSpPr>
        <p:spPr>
          <a:xfrm>
            <a:off x="5525308" y="1920240"/>
            <a:ext cx="1451564" cy="1423663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8B06B-6016-514E-99AB-BFC71870E0B0}"/>
              </a:ext>
            </a:extLst>
          </p:cNvPr>
          <p:cNvSpPr/>
          <p:nvPr/>
        </p:nvSpPr>
        <p:spPr>
          <a:xfrm>
            <a:off x="7949510" y="1986534"/>
            <a:ext cx="1020754" cy="1332223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2C69-9FB2-9044-B94C-DE4AC680DFC3}"/>
              </a:ext>
            </a:extLst>
          </p:cNvPr>
          <p:cNvSpPr txBox="1"/>
          <p:nvPr/>
        </p:nvSpPr>
        <p:spPr>
          <a:xfrm>
            <a:off x="5709916" y="339688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Cutbacks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D41AB-FF2E-1F4A-8358-78BE8CC903DD}"/>
              </a:ext>
            </a:extLst>
          </p:cNvPr>
          <p:cNvSpPr txBox="1"/>
          <p:nvPr/>
        </p:nvSpPr>
        <p:spPr>
          <a:xfrm>
            <a:off x="7739285" y="3443055"/>
            <a:ext cx="1322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bill</a:t>
            </a:r>
          </a:p>
          <a:p>
            <a:r>
              <a:rPr lang="en-US" dirty="0"/>
              <a:t>increases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D26F3D-D53E-4140-AAE0-4454E9783EED}"/>
              </a:ext>
            </a:extLst>
          </p:cNvPr>
          <p:cNvCxnSpPr/>
          <p:nvPr/>
        </p:nvCxnSpPr>
        <p:spPr>
          <a:xfrm>
            <a:off x="6912488" y="3589027"/>
            <a:ext cx="762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33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40884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62" name="Google Shape;162;p25"/>
          <p:cNvSpPr txBox="1"/>
          <p:nvPr/>
        </p:nvSpPr>
        <p:spPr>
          <a:xfrm>
            <a:off x="640884" y="1107919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Unit of measure for residential demand is household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Start with median per-person-per-month water consumption in non-drought years </a:t>
            </a:r>
            <a:br>
              <a:rPr lang="en" sz="2000" dirty="0">
                <a:solidFill>
                  <a:schemeClr val="dk1"/>
                </a:solidFill>
              </a:rPr>
            </a:br>
            <a:endParaRPr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Reported by SWRCB 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62619"/>
            <a:ext cx="4379328" cy="321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95" y="591329"/>
            <a:ext cx="7404748" cy="41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3154552" y="1372725"/>
            <a:ext cx="1417446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5% reduction</a:t>
            </a:r>
            <a:endParaRPr sz="1500" b="1" dirty="0"/>
          </a:p>
        </p:txBody>
      </p:sp>
      <p:sp>
        <p:nvSpPr>
          <p:cNvPr id="256" name="Google Shape;256;p36"/>
          <p:cNvSpPr txBox="1"/>
          <p:nvPr/>
        </p:nvSpPr>
        <p:spPr>
          <a:xfrm>
            <a:off x="4571997" y="1353129"/>
            <a:ext cx="1417447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25% reduction</a:t>
            </a:r>
            <a:endParaRPr sz="1500" b="1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85436" y="199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Historical Curtailment Decisions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351E14-F71D-7E40-BFF3-21DFA3E3289D}"/>
              </a:ext>
            </a:extLst>
          </p:cNvPr>
          <p:cNvSpPr/>
          <p:nvPr/>
        </p:nvSpPr>
        <p:spPr>
          <a:xfrm>
            <a:off x="3411293" y="1744920"/>
            <a:ext cx="1160704" cy="2644200"/>
          </a:xfrm>
          <a:prstGeom prst="rect">
            <a:avLst/>
          </a:prstGeom>
          <a:solidFill>
            <a:srgbClr val="E7A78F">
              <a:alpha val="32941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E190-4D93-1140-85D4-085DCEFA3CF3}"/>
              </a:ext>
            </a:extLst>
          </p:cNvPr>
          <p:cNvSpPr/>
          <p:nvPr/>
        </p:nvSpPr>
        <p:spPr>
          <a:xfrm>
            <a:off x="4571999" y="1744920"/>
            <a:ext cx="1160704" cy="2644200"/>
          </a:xfrm>
          <a:prstGeom prst="rect">
            <a:avLst/>
          </a:prstGeom>
          <a:solidFill>
            <a:srgbClr val="42D1BC">
              <a:alpha val="3411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>
            <a:extLst>
              <a:ext uri="{FF2B5EF4-FFF2-40B4-BE49-F238E27FC236}">
                <a16:creationId xmlns:a16="http://schemas.microsoft.com/office/drawing/2014/main" id="{B73783AD-7DD2-D847-8BC6-453C125D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43" y="228136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Two ongoing crises in California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FB4B77E4-7B9E-C44C-9745-22A0AD8BB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t="20274" r="37075"/>
          <a:stretch/>
        </p:blipFill>
        <p:spPr bwMode="auto">
          <a:xfrm>
            <a:off x="778310" y="2552125"/>
            <a:ext cx="2144905" cy="25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121C02D1-909A-974A-AD6A-BB9910CB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0" t="38578"/>
          <a:stretch/>
        </p:blipFill>
        <p:spPr bwMode="auto">
          <a:xfrm>
            <a:off x="2872352" y="2642758"/>
            <a:ext cx="1415208" cy="231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12661-1C3E-9D4A-BC31-8F8C2A97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50" y="3388770"/>
            <a:ext cx="3699888" cy="118081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6CDDF6-C092-6646-8AA6-D4B5725657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6800" y="908050"/>
            <a:ext cx="3779838" cy="375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Affordability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Water rates rising faster than inflation across the US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California, over 1,000,000 people lack access to clean, affordable, drinking water</a:t>
            </a:r>
          </a:p>
          <a:p>
            <a:pPr marL="0" lvl="1" indent="0" eaLnBrk="1" hangingPunct="1">
              <a:buNone/>
            </a:pPr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275F90-0E4E-7B42-AEC1-6BCC55A348F0}"/>
              </a:ext>
            </a:extLst>
          </p:cNvPr>
          <p:cNvSpPr txBox="1"/>
          <p:nvPr/>
        </p:nvSpPr>
        <p:spPr>
          <a:xfrm>
            <a:off x="1136735" y="1986975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California Drought Monitor</a:t>
            </a:r>
          </a:p>
          <a:p>
            <a:pPr algn="ctr"/>
            <a:r>
              <a:rPr lang="en-US" sz="1600" b="1" dirty="0"/>
              <a:t>July 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442355-ECE3-4346-B227-F3ABE56BCFF0}"/>
              </a:ext>
            </a:extLst>
          </p:cNvPr>
          <p:cNvSpPr txBox="1"/>
          <p:nvPr/>
        </p:nvSpPr>
        <p:spPr>
          <a:xfrm>
            <a:off x="5338434" y="2853531"/>
            <a:ext cx="284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Residential Water Rates, </a:t>
            </a:r>
            <a:r>
              <a:rPr lang="en-US" sz="1600" dirty="0"/>
              <a:t>2010-2015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E27C136-81EC-DB46-949B-47DC903D00C2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3781425" cy="3890963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panose="020B0503030403020204" pitchFamily="34" charset="77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panose="020B0503030403020204" pitchFamily="34" charset="77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Droughts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California continuing to face severe drought conditions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4B232E-AC14-6544-B111-3885506DD4E3}"/>
              </a:ext>
            </a:extLst>
          </p:cNvPr>
          <p:cNvSpPr txBox="1"/>
          <p:nvPr/>
        </p:nvSpPr>
        <p:spPr>
          <a:xfrm>
            <a:off x="6075480" y="4520700"/>
            <a:ext cx="2849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Circle of Blue Water Rate Survey, 2019</a:t>
            </a:r>
          </a:p>
        </p:txBody>
      </p:sp>
    </p:spTree>
    <p:extLst>
      <p:ext uri="{BB962C8B-B14F-4D97-AF65-F5344CB8AC3E}">
        <p14:creationId xmlns:p14="http://schemas.microsoft.com/office/powerpoint/2010/main" val="2240804303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95" y="591329"/>
            <a:ext cx="7404748" cy="41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3863277" y="1369984"/>
            <a:ext cx="1417446" cy="41546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15% reduction</a:t>
            </a:r>
            <a:endParaRPr sz="1500" b="1"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485436" y="1995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Alternative Curtailment Decisions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0E190-4D93-1140-85D4-085DCEFA3CF3}"/>
              </a:ext>
            </a:extLst>
          </p:cNvPr>
          <p:cNvSpPr/>
          <p:nvPr/>
        </p:nvSpPr>
        <p:spPr>
          <a:xfrm>
            <a:off x="3429000" y="1744920"/>
            <a:ext cx="2303703" cy="2644200"/>
          </a:xfrm>
          <a:prstGeom prst="rect">
            <a:avLst/>
          </a:prstGeom>
          <a:solidFill>
            <a:srgbClr val="42D1BC">
              <a:alpha val="3411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l="36801" r="9800"/>
          <a:stretch/>
        </p:blipFill>
        <p:spPr>
          <a:xfrm>
            <a:off x="4169663" y="931555"/>
            <a:ext cx="4720065" cy="36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4880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5958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6942828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7362353" y="37426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7527650" y="4119029"/>
            <a:ext cx="13834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Baseline</a:t>
            </a:r>
            <a:endParaRPr b="1" dirty="0"/>
          </a:p>
        </p:txBody>
      </p:sp>
      <p:sp>
        <p:nvSpPr>
          <p:cNvPr id="289" name="Google Shape;289;p38"/>
          <p:cNvSpPr txBox="1"/>
          <p:nvPr/>
        </p:nvSpPr>
        <p:spPr>
          <a:xfrm>
            <a:off x="7556818" y="2735278"/>
            <a:ext cx="27620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Alternative</a:t>
            </a:r>
            <a:endParaRPr b="1" dirty="0"/>
          </a:p>
        </p:txBody>
      </p:sp>
      <p:sp>
        <p:nvSpPr>
          <p:cNvPr id="291" name="Google Shape;291;p38"/>
          <p:cNvSpPr/>
          <p:nvPr/>
        </p:nvSpPr>
        <p:spPr>
          <a:xfrm>
            <a:off x="4880053" y="3081905"/>
            <a:ext cx="453900" cy="560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2;p25">
            <a:extLst>
              <a:ext uri="{FF2B5EF4-FFF2-40B4-BE49-F238E27FC236}">
                <a16:creationId xmlns:a16="http://schemas.microsoft.com/office/drawing/2014/main" id="{DFA276B0-1C5E-FA45-B160-64F25E23BAE4}"/>
              </a:ext>
            </a:extLst>
          </p:cNvPr>
          <p:cNvSpPr txBox="1"/>
          <p:nvPr/>
        </p:nvSpPr>
        <p:spPr>
          <a:xfrm>
            <a:off x="425748" y="904780"/>
            <a:ext cx="3838200" cy="400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Example water bill per month for household making $47,500/year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Light line</a:t>
            </a:r>
            <a:r>
              <a:rPr lang="en-US" sz="2000" dirty="0">
                <a:solidFill>
                  <a:schemeClr val="dk1"/>
                </a:solidFill>
              </a:rPr>
              <a:t>: monthly bill for </a:t>
            </a:r>
            <a:r>
              <a:rPr lang="en-US" sz="2000" b="1" dirty="0">
                <a:solidFill>
                  <a:schemeClr val="dk1"/>
                </a:solidFill>
              </a:rPr>
              <a:t>historical decisions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Dark line: </a:t>
            </a:r>
            <a:r>
              <a:rPr lang="en-US" sz="2000" dirty="0">
                <a:solidFill>
                  <a:schemeClr val="dk1"/>
                </a:solidFill>
              </a:rPr>
              <a:t>monthly bill for </a:t>
            </a:r>
            <a:r>
              <a:rPr lang="en-US" sz="2000" b="1" dirty="0">
                <a:solidFill>
                  <a:schemeClr val="dk1"/>
                </a:solidFill>
              </a:rPr>
              <a:t>alternative decisions</a:t>
            </a:r>
            <a:br>
              <a:rPr lang="en-US" sz="2000" b="1" dirty="0">
                <a:solidFill>
                  <a:schemeClr val="dk1"/>
                </a:solidFill>
              </a:rPr>
            </a:br>
            <a:endParaRPr lang="en-US" sz="2000" b="1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Takeaway: </a:t>
            </a:r>
            <a:r>
              <a:rPr lang="en-US" sz="2000" dirty="0">
                <a:solidFill>
                  <a:schemeClr val="dk1"/>
                </a:solidFill>
                <a:highlight>
                  <a:srgbClr val="FFFF00"/>
                </a:highlight>
              </a:rPr>
              <a:t>droughts increase water rates &amp; increase is dependent on utility decision making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4880053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2350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bill for household income $47,500</a:t>
            </a:r>
            <a:endParaRPr dirty="0"/>
          </a:p>
        </p:txBody>
      </p:sp>
      <p:pic>
        <p:nvPicPr>
          <p:cNvPr id="18" name="Google Shape;281;p38">
            <a:extLst>
              <a:ext uri="{FF2B5EF4-FFF2-40B4-BE49-F238E27FC236}">
                <a16:creationId xmlns:a16="http://schemas.microsoft.com/office/drawing/2014/main" id="{049A44D5-353D-3F4C-835C-9B53E048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" r="96620"/>
          <a:stretch/>
        </p:blipFill>
        <p:spPr>
          <a:xfrm>
            <a:off x="3962283" y="914028"/>
            <a:ext cx="294137" cy="3607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l="36801" r="9800"/>
          <a:stretch/>
        </p:blipFill>
        <p:spPr>
          <a:xfrm>
            <a:off x="4169663" y="931555"/>
            <a:ext cx="4720065" cy="360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/>
        </p:nvSpPr>
        <p:spPr>
          <a:xfrm>
            <a:off x="4880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5958053" y="37985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5%</a:t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6942828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7362353" y="374265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7527650" y="4119029"/>
            <a:ext cx="13834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Baseline</a:t>
            </a:r>
            <a:endParaRPr b="1" dirty="0"/>
          </a:p>
        </p:txBody>
      </p:sp>
      <p:sp>
        <p:nvSpPr>
          <p:cNvPr id="289" name="Google Shape;289;p38"/>
          <p:cNvSpPr txBox="1"/>
          <p:nvPr/>
        </p:nvSpPr>
        <p:spPr>
          <a:xfrm>
            <a:off x="7556818" y="2735278"/>
            <a:ext cx="27620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Alternative</a:t>
            </a:r>
            <a:endParaRPr b="1" dirty="0"/>
          </a:p>
        </p:txBody>
      </p:sp>
      <p:sp>
        <p:nvSpPr>
          <p:cNvPr id="291" name="Google Shape;291;p38"/>
          <p:cNvSpPr/>
          <p:nvPr/>
        </p:nvSpPr>
        <p:spPr>
          <a:xfrm>
            <a:off x="4880053" y="3081905"/>
            <a:ext cx="453900" cy="560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2;p25">
            <a:extLst>
              <a:ext uri="{FF2B5EF4-FFF2-40B4-BE49-F238E27FC236}">
                <a16:creationId xmlns:a16="http://schemas.microsoft.com/office/drawing/2014/main" id="{DFA276B0-1C5E-FA45-B160-64F25E23BAE4}"/>
              </a:ext>
            </a:extLst>
          </p:cNvPr>
          <p:cNvSpPr txBox="1"/>
          <p:nvPr/>
        </p:nvSpPr>
        <p:spPr>
          <a:xfrm>
            <a:off x="425748" y="904780"/>
            <a:ext cx="3838200" cy="400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Example water bill per month for household making $47,500/year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Light line</a:t>
            </a:r>
            <a:r>
              <a:rPr lang="en-US" sz="2000" dirty="0">
                <a:solidFill>
                  <a:schemeClr val="dk1"/>
                </a:solidFill>
              </a:rPr>
              <a:t>: monthly bill for </a:t>
            </a:r>
            <a:r>
              <a:rPr lang="en-US" sz="2000" b="1" dirty="0">
                <a:solidFill>
                  <a:schemeClr val="dk1"/>
                </a:solidFill>
              </a:rPr>
              <a:t>historical decisions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Dark line: </a:t>
            </a:r>
            <a:r>
              <a:rPr lang="en-US" sz="2000" dirty="0">
                <a:solidFill>
                  <a:schemeClr val="dk1"/>
                </a:solidFill>
              </a:rPr>
              <a:t>monthly bill for </a:t>
            </a:r>
            <a:r>
              <a:rPr lang="en-US" sz="2000" b="1" dirty="0">
                <a:solidFill>
                  <a:schemeClr val="dk1"/>
                </a:solidFill>
              </a:rPr>
              <a:t>alternative decisions</a:t>
            </a:r>
            <a:br>
              <a:rPr lang="en-US" sz="2000" b="1" dirty="0">
                <a:solidFill>
                  <a:schemeClr val="dk1"/>
                </a:solidFill>
              </a:rPr>
            </a:br>
            <a:endParaRPr lang="en-US" sz="2000" b="1" dirty="0">
              <a:solidFill>
                <a:schemeClr val="dk1"/>
              </a:solidFill>
            </a:endParaRPr>
          </a:p>
          <a:p>
            <a:pPr marL="45720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Takeaway: </a:t>
            </a:r>
            <a:r>
              <a:rPr lang="en-US" sz="2000" dirty="0">
                <a:solidFill>
                  <a:schemeClr val="dk1"/>
                </a:solidFill>
                <a:highlight>
                  <a:srgbClr val="FFFF00"/>
                </a:highlight>
              </a:rPr>
              <a:t>droughts increase water rates &amp; increase is dependent on utility decision making</a:t>
            </a:r>
            <a:br>
              <a:rPr lang="en-US" sz="2000" dirty="0">
                <a:solidFill>
                  <a:schemeClr val="dk1"/>
                </a:solidFill>
              </a:rPr>
            </a:br>
            <a:endParaRPr lang="en-US"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>
              <a:solidFill>
                <a:srgbClr val="595959"/>
              </a:solidFill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4880053" y="3150805"/>
            <a:ext cx="6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</a:t>
            </a:r>
            <a:endParaRPr dirty="0"/>
          </a:p>
        </p:txBody>
      </p:sp>
      <p:sp>
        <p:nvSpPr>
          <p:cNvPr id="17" name="Google Shape;259;p36">
            <a:extLst>
              <a:ext uri="{FF2B5EF4-FFF2-40B4-BE49-F238E27FC236}">
                <a16:creationId xmlns:a16="http://schemas.microsoft.com/office/drawing/2014/main" id="{17648735-435D-4E42-A80E-56F21A809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37" y="2350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experiences these changes?</a:t>
            </a:r>
            <a:endParaRPr dirty="0"/>
          </a:p>
        </p:txBody>
      </p:sp>
      <p:pic>
        <p:nvPicPr>
          <p:cNvPr id="18" name="Google Shape;281;p38">
            <a:extLst>
              <a:ext uri="{FF2B5EF4-FFF2-40B4-BE49-F238E27FC236}">
                <a16:creationId xmlns:a16="http://schemas.microsoft.com/office/drawing/2014/main" id="{049A44D5-353D-3F4C-835C-9B53E04802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" r="96620"/>
          <a:stretch/>
        </p:blipFill>
        <p:spPr>
          <a:xfrm>
            <a:off x="3962283" y="914028"/>
            <a:ext cx="294137" cy="3607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169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41468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806068" y="10987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Adjust baseline water use based on household income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Using </a:t>
            </a:r>
            <a:r>
              <a:rPr lang="en" sz="1800" i="1" dirty="0">
                <a:solidFill>
                  <a:srgbClr val="595959"/>
                </a:solidFill>
              </a:rPr>
              <a:t>price elasticity of water demand</a:t>
            </a:r>
            <a:br>
              <a:rPr lang="en" sz="1800" i="1" dirty="0">
                <a:solidFill>
                  <a:srgbClr val="595959"/>
                </a:solidFill>
              </a:rPr>
            </a:br>
            <a:endParaRPr sz="1800" i="1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“Given a 1% increase in my income, how much more water do I consume?”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Lots of work by our friends in the economics world trying to estimate this value. We use </a:t>
            </a:r>
            <a:r>
              <a:rPr lang="en" sz="1800" b="1" dirty="0">
                <a:solidFill>
                  <a:srgbClr val="595959"/>
                </a:solidFill>
              </a:rPr>
              <a:t>0.1</a:t>
            </a:r>
            <a:endParaRPr sz="1800" b="1" dirty="0">
              <a:solidFill>
                <a:srgbClr val="595959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67746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57110" y="1625625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use for median income: 100G/month</a:t>
            </a:r>
            <a:endParaRPr dirty="0"/>
          </a:p>
        </p:txBody>
      </p:sp>
      <p:sp>
        <p:nvSpPr>
          <p:cNvPr id="192" name="Google Shape;192;p28"/>
          <p:cNvSpPr txBox="1"/>
          <p:nvPr/>
        </p:nvSpPr>
        <p:spPr>
          <a:xfrm>
            <a:off x="677460" y="1174050"/>
            <a:ext cx="4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</a:t>
            </a:r>
            <a:endParaRPr b="1"/>
          </a:p>
        </p:txBody>
      </p:sp>
      <p:sp>
        <p:nvSpPr>
          <p:cNvPr id="193" name="Google Shape;193;p28"/>
          <p:cNvSpPr txBox="1"/>
          <p:nvPr/>
        </p:nvSpPr>
        <p:spPr>
          <a:xfrm>
            <a:off x="757110" y="2063000"/>
            <a:ext cx="433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the water use for someone making 150% of median income? </a:t>
            </a:r>
            <a:endParaRPr dirty="0"/>
          </a:p>
        </p:txBody>
      </p:sp>
      <p:sp>
        <p:nvSpPr>
          <p:cNvPr id="194" name="Google Shape;194;p28"/>
          <p:cNvSpPr txBox="1"/>
          <p:nvPr/>
        </p:nvSpPr>
        <p:spPr>
          <a:xfrm>
            <a:off x="757110" y="2721425"/>
            <a:ext cx="4605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in income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in Income  x Income Elasticity = Change in Quantity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50% increase x 0.41  = </a:t>
            </a:r>
            <a:r>
              <a:rPr lang="en" b="1" dirty="0"/>
              <a:t>20.5% increase in water use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                                   = 120.5 G /month</a:t>
            </a:r>
            <a:endParaRPr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23400" y="49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Household water demand</a:t>
            </a:r>
            <a:endParaRPr dirty="0"/>
          </a:p>
        </p:txBody>
      </p:sp>
      <p:sp>
        <p:nvSpPr>
          <p:cNvPr id="200" name="Google Shape;200;p29"/>
          <p:cNvSpPr txBox="1"/>
          <p:nvPr/>
        </p:nvSpPr>
        <p:spPr>
          <a:xfrm>
            <a:off x="733800" y="1120475"/>
            <a:ext cx="3838200" cy="3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Use this to adjust water uses for 16 different income classes:</a:t>
            </a:r>
            <a:endParaRPr sz="1800" dirty="0">
              <a:solidFill>
                <a:srgbClr val="595959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 dirty="0">
                <a:solidFill>
                  <a:srgbClr val="595959"/>
                </a:solidFill>
              </a:rPr>
              <a:t>Household incomes of $7,500/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all the way to up to $250,000+/</a:t>
            </a:r>
            <a:r>
              <a:rPr lang="en" sz="1800" dirty="0" err="1">
                <a:solidFill>
                  <a:srgbClr val="595959"/>
                </a:solidFill>
              </a:rPr>
              <a:t>yr</a:t>
            </a:r>
            <a:r>
              <a:rPr lang="en" sz="1800" dirty="0">
                <a:solidFill>
                  <a:srgbClr val="595959"/>
                </a:solidFill>
              </a:rPr>
              <a:t> 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Calculate average size of households in each income class</a:t>
            </a:r>
            <a:br>
              <a:rPr lang="en" sz="1800" dirty="0">
                <a:solidFill>
                  <a:srgbClr val="595959"/>
                </a:solidFill>
              </a:rPr>
            </a:br>
            <a:endParaRPr sz="1800" dirty="0"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 dirty="0">
                <a:solidFill>
                  <a:srgbClr val="595959"/>
                </a:solidFill>
              </a:rPr>
              <a:t>Multiply income-adjusted per-person water use by household size to get a household water use</a:t>
            </a:r>
            <a:endParaRPr sz="1800" dirty="0">
              <a:solidFill>
                <a:srgbClr val="595959"/>
              </a:solidFill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975" y="342275"/>
            <a:ext cx="386765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5493925" y="4214525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Elasticity value is slope of the 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21428" y="364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start: retrospective of 2012-2016 drought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563987" y="1136800"/>
            <a:ext cx="3624600" cy="3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Many more shortfalls unadjudicated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There wasn’t enough water but the water rights holders didn’t ask the state to step in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Fully Appropriated Stream Systems (FASS) mean the ‘average’ streamflow ≈ total water rights</a:t>
            </a:r>
            <a:endParaRPr dirty="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463" y="861119"/>
            <a:ext cx="2748074" cy="31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5251914" y="3895228"/>
            <a:ext cx="357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</a:rPr>
              <a:t>Red:</a:t>
            </a:r>
            <a:r>
              <a:rPr lang="en" dirty="0"/>
              <a:t> No new water rights can be issued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Blue:</a:t>
            </a:r>
            <a:r>
              <a:rPr lang="en" dirty="0"/>
              <a:t> No new </a:t>
            </a:r>
            <a:r>
              <a:rPr lang="en" i="1" dirty="0"/>
              <a:t>summer</a:t>
            </a:r>
            <a:r>
              <a:rPr lang="en" dirty="0"/>
              <a:t> water rights can be issued </a:t>
            </a:r>
            <a:endParaRPr dirty="0"/>
          </a:p>
        </p:txBody>
      </p:sp>
      <p:sp>
        <p:nvSpPr>
          <p:cNvPr id="104" name="Google Shape;104;p19"/>
          <p:cNvSpPr txBox="1"/>
          <p:nvPr/>
        </p:nvSpPr>
        <p:spPr>
          <a:xfrm>
            <a:off x="7076109" y="936775"/>
            <a:ext cx="1907100" cy="12926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Last updated in 1998 when California had 20% less people</a:t>
            </a:r>
          </a:p>
        </p:txBody>
      </p:sp>
    </p:spTree>
    <p:extLst>
      <p:ext uri="{BB962C8B-B14F-4D97-AF65-F5344CB8AC3E}">
        <p14:creationId xmlns:p14="http://schemas.microsoft.com/office/powerpoint/2010/main" val="216525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Likely worsened by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droughts </a:t>
            </a:r>
            <a:endParaRPr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Additional stress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on water systems and utilities</a:t>
            </a:r>
            <a:br>
              <a:rPr lang="en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Notionally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Notionally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67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Curtailing water use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reduces utility revenue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tx1"/>
                </a:solidFill>
              </a:rPr>
              <a:t>Curtailing water use </a:t>
            </a:r>
            <a:r>
              <a:rPr lang="en-US" b="1" dirty="0">
                <a:solidFill>
                  <a:schemeClr val="tx1"/>
                </a:solidFill>
              </a:rPr>
              <a:t>reduces utility revenue </a:t>
            </a:r>
            <a:r>
              <a:rPr lang="en-US" dirty="0">
                <a:solidFill>
                  <a:schemeClr val="tx1"/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Mitigation actions (particularly demand-side) </a:t>
            </a:r>
            <a:r>
              <a:rPr lang="en" b="1" dirty="0">
                <a:solidFill>
                  <a:schemeClr val="bg1">
                    <a:lumMod val="75000"/>
                  </a:schemeClr>
                </a:solidFill>
              </a:rPr>
              <a:t>reduce water access </a:t>
            </a: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below acceptable minimums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6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2012" y="2072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Affordability &amp; Accessibility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21428" y="969594"/>
            <a:ext cx="8520600" cy="3849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Over 1,000,000 people in California lack </a:t>
            </a:r>
            <a:r>
              <a:rPr lang="en" b="1" dirty="0"/>
              <a:t>access</a:t>
            </a:r>
            <a:r>
              <a:rPr lang="en" dirty="0"/>
              <a:t> to </a:t>
            </a:r>
            <a:r>
              <a:rPr lang="en" b="1" dirty="0"/>
              <a:t>clean</a:t>
            </a:r>
            <a:r>
              <a:rPr lang="en" dirty="0"/>
              <a:t>, </a:t>
            </a:r>
            <a:r>
              <a:rPr lang="en" b="1" dirty="0"/>
              <a:t>affordable</a:t>
            </a:r>
            <a:r>
              <a:rPr lang="en" dirty="0"/>
              <a:t> </a:t>
            </a:r>
            <a:r>
              <a:rPr lang="en" b="1" dirty="0"/>
              <a:t>drinking water</a:t>
            </a:r>
            <a:br>
              <a:rPr lang="en" b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Likely worsened by </a:t>
            </a:r>
            <a:r>
              <a:rPr lang="en" b="1" dirty="0"/>
              <a:t>droughts 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>
                <a:solidFill>
                  <a:schemeClr val="tx1"/>
                </a:solidFill>
              </a:rPr>
              <a:t>Additional stress </a:t>
            </a:r>
            <a:r>
              <a:rPr lang="en" dirty="0">
                <a:solidFill>
                  <a:schemeClr val="tx1"/>
                </a:solidFill>
              </a:rPr>
              <a:t>on water systems and utilities</a:t>
            </a:r>
            <a:br>
              <a:rPr lang="e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Notionally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Sourcing additional water is more expensive --&gt; </a:t>
            </a:r>
            <a:r>
              <a:rPr lang="en" b="1" dirty="0">
                <a:solidFill>
                  <a:schemeClr val="tx1"/>
                </a:solidFill>
              </a:rPr>
              <a:t>costs passed on to rate-payers</a:t>
            </a:r>
            <a:br>
              <a:rPr lang="en" b="1" dirty="0">
                <a:solidFill>
                  <a:schemeClr val="bg1">
                    <a:lumMod val="75000"/>
                  </a:schemeClr>
                </a:solidFill>
              </a:rPr>
            </a:br>
            <a:endParaRPr lang="en" b="1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>
                <a:solidFill>
                  <a:schemeClr val="tx1"/>
                </a:solidFill>
              </a:rPr>
              <a:t>Curtailing water use </a:t>
            </a:r>
            <a:r>
              <a:rPr lang="en-US" b="1" dirty="0">
                <a:solidFill>
                  <a:schemeClr val="tx1"/>
                </a:solidFill>
              </a:rPr>
              <a:t>reduces utility revenue </a:t>
            </a:r>
            <a:r>
              <a:rPr lang="en-US" dirty="0">
                <a:solidFill>
                  <a:schemeClr val="tx1"/>
                </a:solidFill>
              </a:rPr>
              <a:t>which gets re-couped through fees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tx1"/>
                </a:solidFill>
              </a:rPr>
              <a:t>Mitigation actions (particularly demand-side) </a:t>
            </a:r>
            <a:r>
              <a:rPr lang="en" b="1" dirty="0">
                <a:solidFill>
                  <a:schemeClr val="tx1"/>
                </a:solidFill>
              </a:rPr>
              <a:t>reduce water access </a:t>
            </a:r>
            <a:r>
              <a:rPr lang="en" dirty="0">
                <a:solidFill>
                  <a:schemeClr val="tx1"/>
                </a:solidFill>
              </a:rPr>
              <a:t>below acceptable minimums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5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start: retrospective of 2012-2016 drought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688" y="2069725"/>
            <a:ext cx="5372326" cy="1004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688" y="3287490"/>
            <a:ext cx="5372326" cy="5607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9650" y="4135299"/>
            <a:ext cx="5266526" cy="673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664" y="1253213"/>
            <a:ext cx="6229350" cy="57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623400" y="30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Drought Mitigation Actions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012850"/>
            <a:ext cx="85206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Presently focusing on drought </a:t>
            </a:r>
            <a:r>
              <a:rPr lang="en" i="1" dirty="0"/>
              <a:t>mitigation</a:t>
            </a:r>
            <a:br>
              <a:rPr lang="en" i="1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E.g. Available water </a:t>
            </a:r>
            <a:r>
              <a:rPr lang="en" b="1" dirty="0"/>
              <a:t>supply </a:t>
            </a:r>
            <a:r>
              <a:rPr lang="en" dirty="0"/>
              <a:t>&lt;= water </a:t>
            </a:r>
            <a:r>
              <a:rPr lang="en" b="1" dirty="0"/>
              <a:t>demand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SU_Preso_16x9_v6</Template>
  <TotalTime>729</TotalTime>
  <Words>1284</Words>
  <Application>Microsoft Macintosh PowerPoint</Application>
  <PresentationFormat>On-screen Show (16:9)</PresentationFormat>
  <Paragraphs>182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Source Sans Pro</vt:lpstr>
      <vt:lpstr>Source Sans Pro Semibold</vt:lpstr>
      <vt:lpstr>Wingdings</vt:lpstr>
      <vt:lpstr>SU_Preso_16x9_v6</vt:lpstr>
      <vt:lpstr>SU_Template_TopBar</vt:lpstr>
      <vt:lpstr>The Impact of Droughts on the Human Right to Water in California</vt:lpstr>
      <vt:lpstr>Two ongoing crises in California</vt:lpstr>
      <vt:lpstr>Water Affordability &amp; Accessibility</vt:lpstr>
      <vt:lpstr>Water Affordability &amp; Accessibility</vt:lpstr>
      <vt:lpstr>Water Affordability &amp; Accessibility</vt:lpstr>
      <vt:lpstr>Water Affordability &amp; Accessibility</vt:lpstr>
      <vt:lpstr>Water Affordability &amp; Accessibility</vt:lpstr>
      <vt:lpstr>To start: retrospective of 2012-2016 drought</vt:lpstr>
      <vt:lpstr>Drought Mitigation Actions</vt:lpstr>
      <vt:lpstr>Drought Mitigation Actions</vt:lpstr>
      <vt:lpstr>Drought Mitigation Actions</vt:lpstr>
      <vt:lpstr>Our Model</vt:lpstr>
      <vt:lpstr>Water Balance For</vt:lpstr>
      <vt:lpstr>Water Rates</vt:lpstr>
      <vt:lpstr>Water Rates</vt:lpstr>
      <vt:lpstr>How do water rates change when conservation is enacted? </vt:lpstr>
      <vt:lpstr>How do water rates change when conservation is enacted? </vt:lpstr>
      <vt:lpstr>Household water demand</vt:lpstr>
      <vt:lpstr>Historical Curtailment Decisions</vt:lpstr>
      <vt:lpstr>Alternative Curtailment Decisions</vt:lpstr>
      <vt:lpstr>Water bill for household income $47,500</vt:lpstr>
      <vt:lpstr>Who experiences these changes?</vt:lpstr>
      <vt:lpstr>Household water demand</vt:lpstr>
      <vt:lpstr>Household water demand</vt:lpstr>
      <vt:lpstr>Household water demand</vt:lpstr>
      <vt:lpstr>To start: retrospective of 2012-2016 drought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Droughts &amp; Water Affordability</dc:title>
  <dc:creator>Ben Alexander Rachunok</dc:creator>
  <dc:description>2012 PowerPoint template redesign</dc:description>
  <cp:lastModifiedBy>Ben Alexander Rachunok</cp:lastModifiedBy>
  <cp:revision>35</cp:revision>
  <dcterms:created xsi:type="dcterms:W3CDTF">2021-07-07T18:18:47Z</dcterms:created>
  <dcterms:modified xsi:type="dcterms:W3CDTF">2021-07-14T18:45:26Z</dcterms:modified>
</cp:coreProperties>
</file>